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1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2.xml" ContentType="application/vnd.openxmlformats-officedocument.themeOverride+xml"/>
  <Override PartName="/ppt/charts/chartEx1.xml" ContentType="application/vnd.ms-office.chartex+xml"/>
  <Override PartName="/ppt/charts/style8.xml" ContentType="application/vnd.ms-office.chartstyle+xml"/>
  <Override PartName="/ppt/charts/colors8.xml" ContentType="application/vnd.ms-office.chartcolorstyle+xml"/>
  <Override PartName="/ppt/charts/chart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mark\OneDrive\Desktop\HERO%20VIRED\Excel%20Graded%20Project%20(Ivision%20&amp;%20Nile)\Call_Center_analysis%20-%20Cop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mark\OneDrive\Desktop\HERO%20VIRED\Excel%20Graded%20Project%20(Ivision%20&amp;%20Nile)\Call_Center_analysis%20-%20Copy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mark\OneDrive\Desktop\HERO%20VIRED\Excel%20Graded%20Project%20(Ivision%20&amp;%20Nile)\Call_Center_analysis%20-%20Copy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mark\OneDrive\Desktop\HERO%20VIRED\Excel%20Graded%20Project%20(Ivision%20&amp;%20Nile)\Call_Center_analysis%20-%20Copy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file:///C:\Users\amark\OneDrive\Desktop\HERO%20VIRED\Excel%20Graded%20Project%20(Ivision%20&amp;%20Nile)\Call_Center_analysis%20-%20Copy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mark\OneDrive\Desktop\HERO%20VIRED\Excel%20Graded%20Project%20(Ivision%20&amp;%20Nile)\Call_Center_analysis%20-%20Copy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file:///C:\Users\amark\OneDrive\Desktop\HERO%20VIRED\Excel%20Graded%20Project%20(Ivision%20&amp;%20Nile)\Call_Center_analysis%20-%20Copy.xlsx" TargetMode="Externa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mark\OneDrive\Desktop\HERO%20VIRED\Excel%20Graded%20Project%20(Ivision%20&amp;%20Nile)\Call_Center_analysis%20-%20Copy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oleObject" Target="file:///C:\Users\amark\OneDrive\Desktop\HERO%20VIRED\Excel%20Graded%20Project%20(Ivision%20&amp;%20Nile)\Call_Center_analysis%20-%20Copy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[Call_Center_analysis - Copy.xlsx]Sentiment analysis 2!PivotTable1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dirty="0"/>
              <a:t>Sentiment</a:t>
            </a:r>
            <a:r>
              <a:rPr lang="en-US" baseline="0" dirty="0"/>
              <a:t> Bifurcation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2222222222222215E-2"/>
          <c:y val="0.18969925634295715"/>
          <c:w val="0.82664807524059492"/>
          <c:h val="0.698271726450860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'Sentiment analysis 2'!$B$3</c:f>
              <c:strCache>
                <c:ptCount val="1"/>
                <c:pt idx="0">
                  <c:v>Total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'Sentiment analysis 2'!$A$4:$A$9</c:f>
              <c:strCache>
                <c:ptCount val="5"/>
                <c:pt idx="0">
                  <c:v>Negative</c:v>
                </c:pt>
                <c:pt idx="1">
                  <c:v>Neutral</c:v>
                </c:pt>
                <c:pt idx="2">
                  <c:v>Very Negative</c:v>
                </c:pt>
                <c:pt idx="3">
                  <c:v>Positive</c:v>
                </c:pt>
                <c:pt idx="4">
                  <c:v>Very Positive</c:v>
                </c:pt>
              </c:strCache>
            </c:strRef>
          </c:cat>
          <c:val>
            <c:numRef>
              <c:f>'Sentiment analysis 2'!$B$4:$B$9</c:f>
              <c:numCache>
                <c:formatCode>0.00%</c:formatCode>
                <c:ptCount val="5"/>
                <c:pt idx="0">
                  <c:v>0.33581341674511828</c:v>
                </c:pt>
                <c:pt idx="1">
                  <c:v>0.26566248595462966</c:v>
                </c:pt>
                <c:pt idx="2">
                  <c:v>0.18299978742142184</c:v>
                </c:pt>
                <c:pt idx="3">
                  <c:v>0.11925658234383067</c:v>
                </c:pt>
                <c:pt idx="4">
                  <c:v>9.6267727534999542E-2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FD-42E3-88F4-7DD3DC3C72C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559206207"/>
        <c:axId val="834425247"/>
      </c:barChart>
      <c:catAx>
        <c:axId val="5592062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4425247"/>
        <c:crosses val="autoZero"/>
        <c:auto val="1"/>
        <c:lblAlgn val="ctr"/>
        <c:lblOffset val="100"/>
        <c:noMultiLvlLbl val="0"/>
      </c:catAx>
      <c:valAx>
        <c:axId val="834425247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5592062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[Call_Center_analysis - Copy.xlsx]Sentiment analysis 2!PivotTable14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Call</a:t>
            </a:r>
            <a:r>
              <a:rPr lang="en-US" baseline="0"/>
              <a:t> Center /Sentiment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diamond"/>
          <c:size val="5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'Sentiment analysis 2'!$B$19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'Sentiment analysis 2'!$A$20:$A$44</c:f>
              <c:multiLvlStrCache>
                <c:ptCount val="20"/>
                <c:lvl>
                  <c:pt idx="0">
                    <c:v>Negative</c:v>
                  </c:pt>
                  <c:pt idx="1">
                    <c:v>Neutral</c:v>
                  </c:pt>
                  <c:pt idx="2">
                    <c:v>Very Negative</c:v>
                  </c:pt>
                  <c:pt idx="3">
                    <c:v>Positive</c:v>
                  </c:pt>
                  <c:pt idx="4">
                    <c:v>Very Positive</c:v>
                  </c:pt>
                  <c:pt idx="5">
                    <c:v>Negative</c:v>
                  </c:pt>
                  <c:pt idx="6">
                    <c:v>Neutral</c:v>
                  </c:pt>
                  <c:pt idx="7">
                    <c:v>Very Negative</c:v>
                  </c:pt>
                  <c:pt idx="8">
                    <c:v>Positive</c:v>
                  </c:pt>
                  <c:pt idx="9">
                    <c:v>Very Positive</c:v>
                  </c:pt>
                  <c:pt idx="10">
                    <c:v>Negative</c:v>
                  </c:pt>
                  <c:pt idx="11">
                    <c:v>Neutral</c:v>
                  </c:pt>
                  <c:pt idx="12">
                    <c:v>Very Negative</c:v>
                  </c:pt>
                  <c:pt idx="13">
                    <c:v>Positive</c:v>
                  </c:pt>
                  <c:pt idx="14">
                    <c:v>Very Positive</c:v>
                  </c:pt>
                  <c:pt idx="15">
                    <c:v>Negative</c:v>
                  </c:pt>
                  <c:pt idx="16">
                    <c:v>Neutral</c:v>
                  </c:pt>
                  <c:pt idx="17">
                    <c:v>Very Negative</c:v>
                  </c:pt>
                  <c:pt idx="18">
                    <c:v>Positive</c:v>
                  </c:pt>
                  <c:pt idx="19">
                    <c:v>Very Positive</c:v>
                  </c:pt>
                </c:lvl>
                <c:lvl>
                  <c:pt idx="0">
                    <c:v>Los Angeles/CA</c:v>
                  </c:pt>
                  <c:pt idx="5">
                    <c:v>Baltimore/MD</c:v>
                  </c:pt>
                  <c:pt idx="10">
                    <c:v>Chicago/IL</c:v>
                  </c:pt>
                  <c:pt idx="15">
                    <c:v>Denver/CO</c:v>
                  </c:pt>
                </c:lvl>
              </c:multiLvlStrCache>
            </c:multiLvlStrRef>
          </c:cat>
          <c:val>
            <c:numRef>
              <c:f>'Sentiment analysis 2'!$B$20:$B$44</c:f>
              <c:numCache>
                <c:formatCode>0%</c:formatCode>
                <c:ptCount val="20"/>
                <c:pt idx="0">
                  <c:v>0.13969449421482583</c:v>
                </c:pt>
                <c:pt idx="1">
                  <c:v>0.10865802180448844</c:v>
                </c:pt>
                <c:pt idx="2">
                  <c:v>7.7044550396307213E-2</c:v>
                </c:pt>
                <c:pt idx="3">
                  <c:v>5.0867016915181147E-2</c:v>
                </c:pt>
                <c:pt idx="4">
                  <c:v>4.0632876795529779E-2</c:v>
                </c:pt>
                <c:pt idx="5">
                  <c:v>0.11257554131616508</c:v>
                </c:pt>
                <c:pt idx="6">
                  <c:v>8.8827477299644686E-2</c:v>
                </c:pt>
                <c:pt idx="7">
                  <c:v>6.1495945822830939E-2</c:v>
                </c:pt>
                <c:pt idx="8">
                  <c:v>3.9144826748458803E-2</c:v>
                </c:pt>
                <c:pt idx="9">
                  <c:v>3.2190470406025087E-2</c:v>
                </c:pt>
                <c:pt idx="10">
                  <c:v>5.5847429317622765E-2</c:v>
                </c:pt>
                <c:pt idx="11">
                  <c:v>4.3882292204439857E-2</c:v>
                </c:pt>
                <c:pt idx="12">
                  <c:v>2.951805399495885E-2</c:v>
                </c:pt>
                <c:pt idx="13">
                  <c:v>1.9253545506999908E-2</c:v>
                </c:pt>
                <c:pt idx="14">
                  <c:v>1.6064866834704972E-2</c:v>
                </c:pt>
                <c:pt idx="15">
                  <c:v>2.76959518965046E-2</c:v>
                </c:pt>
                <c:pt idx="16">
                  <c:v>2.4294694646056669E-2</c:v>
                </c:pt>
                <c:pt idx="17">
                  <c:v>1.494123720732485E-2</c:v>
                </c:pt>
                <c:pt idx="18">
                  <c:v>9.9911931731908044E-3</c:v>
                </c:pt>
                <c:pt idx="19">
                  <c:v>7.3795134987397126E-3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7F-462A-8298-01BB36CCAFE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019900687"/>
        <c:axId val="919885375"/>
      </c:barChart>
      <c:catAx>
        <c:axId val="10199006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9885375"/>
        <c:crosses val="autoZero"/>
        <c:auto val="1"/>
        <c:lblAlgn val="ctr"/>
        <c:lblOffset val="100"/>
        <c:noMultiLvlLbl val="0"/>
      </c:catAx>
      <c:valAx>
        <c:axId val="919885375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0199006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[Call_Center_analysis - Copy.xlsx]Sentiment analysis 2!PivotTable21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Sentiment</a:t>
            </a:r>
            <a:r>
              <a:rPr lang="en-US" baseline="0" dirty="0"/>
              <a:t>/channel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  <c:spPr>
            <a:solidFill>
              <a:schemeClr val="accen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'Sentiment analysis 2'!$C$47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'Sentiment analysis 2'!$B$48:$B$73</c:f>
              <c:multiLvlStrCache>
                <c:ptCount val="20"/>
                <c:lvl>
                  <c:pt idx="0">
                    <c:v>Call-Center</c:v>
                  </c:pt>
                  <c:pt idx="1">
                    <c:v>Chatbot</c:v>
                  </c:pt>
                  <c:pt idx="2">
                    <c:v>Email</c:v>
                  </c:pt>
                  <c:pt idx="3">
                    <c:v>Web</c:v>
                  </c:pt>
                  <c:pt idx="4">
                    <c:v>Call-Center</c:v>
                  </c:pt>
                  <c:pt idx="5">
                    <c:v>Chatbot</c:v>
                  </c:pt>
                  <c:pt idx="6">
                    <c:v>Email</c:v>
                  </c:pt>
                  <c:pt idx="7">
                    <c:v>Web</c:v>
                  </c:pt>
                  <c:pt idx="8">
                    <c:v>Call-Center</c:v>
                  </c:pt>
                  <c:pt idx="9">
                    <c:v>Chatbot</c:v>
                  </c:pt>
                  <c:pt idx="10">
                    <c:v>Email</c:v>
                  </c:pt>
                  <c:pt idx="11">
                    <c:v>Web</c:v>
                  </c:pt>
                  <c:pt idx="12">
                    <c:v>Call-Center</c:v>
                  </c:pt>
                  <c:pt idx="13">
                    <c:v>Chatbot</c:v>
                  </c:pt>
                  <c:pt idx="14">
                    <c:v>Email</c:v>
                  </c:pt>
                  <c:pt idx="15">
                    <c:v>Web</c:v>
                  </c:pt>
                  <c:pt idx="16">
                    <c:v>Call-Center</c:v>
                  </c:pt>
                  <c:pt idx="17">
                    <c:v>Chatbot</c:v>
                  </c:pt>
                  <c:pt idx="18">
                    <c:v>Email</c:v>
                  </c:pt>
                  <c:pt idx="19">
                    <c:v>Web</c:v>
                  </c:pt>
                </c:lvl>
                <c:lvl>
                  <c:pt idx="0">
                    <c:v>Negative</c:v>
                  </c:pt>
                  <c:pt idx="4">
                    <c:v>Neutral</c:v>
                  </c:pt>
                  <c:pt idx="8">
                    <c:v>Positive</c:v>
                  </c:pt>
                  <c:pt idx="12">
                    <c:v>Very Negative</c:v>
                  </c:pt>
                  <c:pt idx="16">
                    <c:v>Very Positive</c:v>
                  </c:pt>
                </c:lvl>
              </c:multiLvlStrCache>
            </c:multiLvlStrRef>
          </c:cat>
          <c:val>
            <c:numRef>
              <c:f>'Sentiment analysis 2'!$C$48:$C$73</c:f>
              <c:numCache>
                <c:formatCode>0%</c:formatCode>
                <c:ptCount val="20"/>
                <c:pt idx="0">
                  <c:v>0.10835433812141274</c:v>
                </c:pt>
                <c:pt idx="1">
                  <c:v>8.3118224057821377E-2</c:v>
                </c:pt>
                <c:pt idx="2">
                  <c:v>7.7894864708919195E-2</c:v>
                </c:pt>
                <c:pt idx="3">
                  <c:v>6.6445989856964982E-2</c:v>
                </c:pt>
                <c:pt idx="4">
                  <c:v>8.4545537368277204E-2</c:v>
                </c:pt>
                <c:pt idx="5">
                  <c:v>6.6810410276655838E-2</c:v>
                </c:pt>
                <c:pt idx="6">
                  <c:v>6.0463421300373528E-2</c:v>
                </c:pt>
                <c:pt idx="7">
                  <c:v>5.3843117009323087E-2</c:v>
                </c:pt>
                <c:pt idx="8">
                  <c:v>3.7808618542925686E-2</c:v>
                </c:pt>
                <c:pt idx="9">
                  <c:v>2.9852106046342131E-2</c:v>
                </c:pt>
                <c:pt idx="10">
                  <c:v>2.620790184943363E-2</c:v>
                </c:pt>
                <c:pt idx="11">
                  <c:v>2.5387955905129218E-2</c:v>
                </c:pt>
                <c:pt idx="12">
                  <c:v>6.0220474353912964E-2</c:v>
                </c:pt>
                <c:pt idx="13">
                  <c:v>4.6342130037353095E-2</c:v>
                </c:pt>
                <c:pt idx="14">
                  <c:v>4.08150870053752E-2</c:v>
                </c:pt>
                <c:pt idx="15">
                  <c:v>3.5622096024780586E-2</c:v>
                </c:pt>
                <c:pt idx="16">
                  <c:v>3.2068996932794802E-2</c:v>
                </c:pt>
                <c:pt idx="17">
                  <c:v>2.4568009960824803E-2</c:v>
                </c:pt>
                <c:pt idx="18">
                  <c:v>2.1348962920222297E-2</c:v>
                </c:pt>
                <c:pt idx="19">
                  <c:v>1.8281757721157643E-2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16-407B-9259-5FEE80998CA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019956367"/>
        <c:axId val="997797855"/>
      </c:barChart>
      <c:catAx>
        <c:axId val="10199563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7797855"/>
        <c:crosses val="autoZero"/>
        <c:auto val="1"/>
        <c:lblAlgn val="ctr"/>
        <c:lblOffset val="100"/>
        <c:noMultiLvlLbl val="0"/>
      </c:catAx>
      <c:valAx>
        <c:axId val="997797855"/>
        <c:scaling>
          <c:orientation val="minMax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99563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[Call_Center_analysis - Copy.xlsx] Root cause analysis 2!PivotTable2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000" dirty="0"/>
              <a:t>Common</a:t>
            </a:r>
            <a:r>
              <a:rPr lang="en-US" sz="1000" baseline="0" dirty="0"/>
              <a:t> customer “Reasons”</a:t>
            </a:r>
            <a:endParaRPr lang="en-US" sz="1000" dirty="0"/>
          </a:p>
        </c:rich>
      </c:tx>
      <c:layout>
        <c:manualLayout>
          <c:xMode val="edge"/>
          <c:yMode val="edge"/>
          <c:x val="0.2908971840209561"/>
          <c:y val="1.71560694221760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 Root cause analysis 2'!$B$3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Root cause analysis 2'!$A$4:$A$7</c:f>
              <c:strCache>
                <c:ptCount val="3"/>
                <c:pt idx="0">
                  <c:v>Billing Question</c:v>
                </c:pt>
                <c:pt idx="1">
                  <c:v>Payments</c:v>
                </c:pt>
                <c:pt idx="2">
                  <c:v>Service Outage</c:v>
                </c:pt>
              </c:strCache>
            </c:strRef>
          </c:cat>
          <c:val>
            <c:numRef>
              <c:f>' Root cause analysis 2'!$B$4:$B$7</c:f>
              <c:numCache>
                <c:formatCode>0.00%</c:formatCode>
                <c:ptCount val="3"/>
                <c:pt idx="0">
                  <c:v>0.71219897354915118</c:v>
                </c:pt>
                <c:pt idx="1">
                  <c:v>0.14415864435603876</c:v>
                </c:pt>
                <c:pt idx="2">
                  <c:v>0.14364238209481003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C6-40C7-9429-80D966CDA5F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559205279"/>
        <c:axId val="713120303"/>
      </c:barChart>
      <c:catAx>
        <c:axId val="5592052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3120303"/>
        <c:crosses val="autoZero"/>
        <c:auto val="1"/>
        <c:lblAlgn val="ctr"/>
        <c:lblOffset val="100"/>
        <c:noMultiLvlLbl val="0"/>
      </c:catAx>
      <c:valAx>
        <c:axId val="71312030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crossAx val="5592052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[Call_Center_analysis - Copy.xlsx] Root cause analysis 2!PivotTable13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000" dirty="0"/>
              <a:t>Call</a:t>
            </a:r>
            <a:r>
              <a:rPr lang="en-US" sz="1000" baseline="0" dirty="0"/>
              <a:t> Center  </a:t>
            </a:r>
            <a:endParaRPr lang="en-US" sz="10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</c:pivotFmts>
    <c:view3D>
      <c:rotX val="50"/>
      <c:rotY val="0"/>
      <c:depthPercent val="100"/>
      <c:rAngAx val="0"/>
      <c:perspective val="6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 Root cause analysis 2'!$B$41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1-65BF-4339-918A-F61F06FF32C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3-65BF-4339-918A-F61F06FF32C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5-65BF-4339-918A-F61F06FF32C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7-65BF-4339-918A-F61F06FF32C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 Root cause analysis 2'!$A$42:$A$46</c:f>
              <c:strCache>
                <c:ptCount val="4"/>
                <c:pt idx="0">
                  <c:v>Los Angeles/CA</c:v>
                </c:pt>
                <c:pt idx="1">
                  <c:v>Baltimore/MD</c:v>
                </c:pt>
                <c:pt idx="2">
                  <c:v>Chicago/IL</c:v>
                </c:pt>
                <c:pt idx="3">
                  <c:v>Denver/CO</c:v>
                </c:pt>
              </c:strCache>
            </c:strRef>
          </c:cat>
          <c:val>
            <c:numRef>
              <c:f>' Root cause analysis 2'!$B$42:$B$46</c:f>
              <c:numCache>
                <c:formatCode>0.00%</c:formatCode>
                <c:ptCount val="4"/>
                <c:pt idx="0">
                  <c:v>0.41689696012633243</c:v>
                </c:pt>
                <c:pt idx="1">
                  <c:v>0.33423426159312458</c:v>
                </c:pt>
                <c:pt idx="2">
                  <c:v>0.16456618785872634</c:v>
                </c:pt>
                <c:pt idx="3">
                  <c:v>8.4302590421816634E-2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5BF-4339-918A-F61F06FF32C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pattFill prst="dkDnDiag">
      <a:fgClr>
        <a:schemeClr val="lt1">
          <a:lumMod val="95000"/>
        </a:schemeClr>
      </a:fgClr>
      <a:bgClr>
        <a:schemeClr val="lt1"/>
      </a:bgClr>
    </a:patt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[Call_Center_analysis - Copy.xlsx]Service response time Analysis2!PivotTable3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dirty="0"/>
              <a:t>Response</a:t>
            </a:r>
            <a:r>
              <a:rPr lang="en-US" baseline="0" dirty="0"/>
              <a:t> Time Stats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2222222222222215E-2"/>
          <c:y val="0.1804399970836979"/>
          <c:w val="0.82664807524059492"/>
          <c:h val="0.698271726450860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'Service response time Analysis2'!$B$3</c:f>
              <c:strCache>
                <c:ptCount val="1"/>
                <c:pt idx="0">
                  <c:v>Total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'Service response time Analysis2'!$A$4:$A$7</c:f>
              <c:strCache>
                <c:ptCount val="3"/>
                <c:pt idx="0">
                  <c:v>Within SLA</c:v>
                </c:pt>
                <c:pt idx="1">
                  <c:v>Below SLA</c:v>
                </c:pt>
                <c:pt idx="2">
                  <c:v>Above SLA</c:v>
                </c:pt>
              </c:strCache>
            </c:strRef>
          </c:cat>
          <c:val>
            <c:numRef>
              <c:f>'Service response time Analysis2'!$B$4:$B$7</c:f>
              <c:numCache>
                <c:formatCode>0.00%</c:formatCode>
                <c:ptCount val="3"/>
                <c:pt idx="0">
                  <c:v>0.62601354429226519</c:v>
                </c:pt>
                <c:pt idx="1">
                  <c:v>0.2474110966017796</c:v>
                </c:pt>
                <c:pt idx="2">
                  <c:v>0.12657535910595524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77-4166-8645-F102C3AF524A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865115231"/>
        <c:axId val="839188575"/>
      </c:barChart>
      <c:catAx>
        <c:axId val="8651152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9188575"/>
        <c:crosses val="autoZero"/>
        <c:auto val="1"/>
        <c:lblAlgn val="ctr"/>
        <c:lblOffset val="100"/>
        <c:noMultiLvlLbl val="0"/>
      </c:catAx>
      <c:valAx>
        <c:axId val="839188575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8651152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000" dirty="0"/>
              <a:t>Call</a:t>
            </a:r>
            <a:r>
              <a:rPr lang="en-US" sz="1000" baseline="0" dirty="0"/>
              <a:t> Duration In Hours</a:t>
            </a:r>
            <a:endParaRPr lang="en-US" sz="1000" dirty="0"/>
          </a:p>
        </c:rich>
      </c:tx>
      <c:overlay val="0"/>
      <c:spPr>
        <a:noFill/>
        <a:ln>
          <a:solidFill>
            <a:sysClr val="windowText" lastClr="000000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1914260717410323E-2"/>
          <c:y val="0.17581036745406825"/>
          <c:w val="0.87753018372703417"/>
          <c:h val="0.69827172645086033"/>
        </c:manualLayout>
      </c:layout>
      <c:barChart>
        <c:barDir val="col"/>
        <c:grouping val="clustered"/>
        <c:varyColors val="0"/>
        <c:ser>
          <c:idx val="0"/>
          <c:order val="0"/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Root cause analysis 2'!$A$63:$A$66</c:f>
              <c:strCache>
                <c:ptCount val="4"/>
                <c:pt idx="0">
                  <c:v>Los Angeles/CA</c:v>
                </c:pt>
                <c:pt idx="1">
                  <c:v>Baltimore/MD</c:v>
                </c:pt>
                <c:pt idx="2">
                  <c:v>Chicago/IL</c:v>
                </c:pt>
                <c:pt idx="3">
                  <c:v>Denver/CO</c:v>
                </c:pt>
              </c:strCache>
            </c:strRef>
          </c:cat>
          <c:val>
            <c:numRef>
              <c:f>' Root cause analysis 2'!$B$63:$B$66</c:f>
              <c:numCache>
                <c:formatCode>0</c:formatCode>
                <c:ptCount val="4"/>
                <c:pt idx="0">
                  <c:v>5731.6333333333332</c:v>
                </c:pt>
                <c:pt idx="1">
                  <c:v>4579.2</c:v>
                </c:pt>
                <c:pt idx="2">
                  <c:v>2263.5666666666666</c:v>
                </c:pt>
                <c:pt idx="3">
                  <c:v>1157.4333333333334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20-47B9-BEB1-024E1B4EF6D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019853359"/>
        <c:axId val="867915375"/>
      </c:barChart>
      <c:catAx>
        <c:axId val="10198533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7915375"/>
        <c:crosses val="autoZero"/>
        <c:auto val="1"/>
        <c:lblAlgn val="ctr"/>
        <c:lblOffset val="100"/>
        <c:noMultiLvlLbl val="0"/>
      </c:catAx>
      <c:valAx>
        <c:axId val="867915375"/>
        <c:scaling>
          <c:orientation val="minMax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98533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[Call_Center_analysis - Copy.xlsx] Root cause analysis 2!PivotTable12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000" b="1" dirty="0"/>
              <a:t>Mode</a:t>
            </a:r>
            <a:r>
              <a:rPr lang="en-US" sz="1000" b="1" baseline="0" dirty="0"/>
              <a:t> of Channel</a:t>
            </a:r>
            <a:endParaRPr lang="en-US" sz="1000" b="1" dirty="0"/>
          </a:p>
        </c:rich>
      </c:tx>
      <c:layout>
        <c:manualLayout>
          <c:xMode val="edge"/>
          <c:yMode val="edge"/>
          <c:x val="0.35560411198600173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 Root cause analysis 2'!$B$25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 Root cause analysis 2'!$A$26:$A$30</c:f>
              <c:strCache>
                <c:ptCount val="4"/>
                <c:pt idx="0">
                  <c:v>Call-Center</c:v>
                </c:pt>
                <c:pt idx="1">
                  <c:v>Chatbot</c:v>
                </c:pt>
                <c:pt idx="2">
                  <c:v>Email</c:v>
                </c:pt>
                <c:pt idx="3">
                  <c:v>Web</c:v>
                </c:pt>
              </c:strCache>
            </c:strRef>
          </c:cat>
          <c:val>
            <c:numRef>
              <c:f>' Root cause analysis 2'!$B$26:$B$30</c:f>
              <c:numCache>
                <c:formatCode>0.00%</c:formatCode>
                <c:ptCount val="4"/>
                <c:pt idx="0">
                  <c:v>0.3229979653193234</c:v>
                </c:pt>
                <c:pt idx="1">
                  <c:v>0.25069088037899723</c:v>
                </c:pt>
                <c:pt idx="2">
                  <c:v>0.22673023778432386</c:v>
                </c:pt>
                <c:pt idx="3">
                  <c:v>0.19958091651735552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37-46F0-A362-BCC8B01E0F2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935845887"/>
        <c:axId val="944887231"/>
      </c:barChart>
      <c:catAx>
        <c:axId val="935845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887231"/>
        <c:crosses val="autoZero"/>
        <c:auto val="1"/>
        <c:lblAlgn val="ctr"/>
        <c:lblOffset val="100"/>
        <c:noMultiLvlLbl val="0"/>
      </c:catAx>
      <c:valAx>
        <c:axId val="944887231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9358458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[Call_Center_analysis - Copy.xlsx]Trend Analysis!PivotTable2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Weekly</a:t>
            </a:r>
            <a:r>
              <a:rPr lang="en-US" b="1" baseline="0" dirty="0"/>
              <a:t> Trend/Count of reason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'Trend Analysis'!$B$13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multiLvlStrRef>
              <c:f>'Trend Analysis'!$A$14:$A$34</c:f>
              <c:multiLvlStrCache>
                <c:ptCount val="15"/>
                <c:lvl>
                  <c:pt idx="0">
                    <c:v>Billing Question</c:v>
                  </c:pt>
                  <c:pt idx="1">
                    <c:v>Payments</c:v>
                  </c:pt>
                  <c:pt idx="2">
                    <c:v>Service Outage</c:v>
                  </c:pt>
                  <c:pt idx="3">
                    <c:v>Billing Question</c:v>
                  </c:pt>
                  <c:pt idx="4">
                    <c:v>Payments</c:v>
                  </c:pt>
                  <c:pt idx="5">
                    <c:v>Service Outage</c:v>
                  </c:pt>
                  <c:pt idx="6">
                    <c:v>Billing Question</c:v>
                  </c:pt>
                  <c:pt idx="7">
                    <c:v>Payments</c:v>
                  </c:pt>
                  <c:pt idx="8">
                    <c:v>Service Outage</c:v>
                  </c:pt>
                  <c:pt idx="9">
                    <c:v>Billing Question</c:v>
                  </c:pt>
                  <c:pt idx="10">
                    <c:v>Payments</c:v>
                  </c:pt>
                  <c:pt idx="11">
                    <c:v>Service Outage</c:v>
                  </c:pt>
                  <c:pt idx="12">
                    <c:v>Billing Question</c:v>
                  </c:pt>
                  <c:pt idx="13">
                    <c:v>Payments</c:v>
                  </c:pt>
                  <c:pt idx="14">
                    <c:v>Service Outage</c:v>
                  </c:pt>
                </c:lvl>
                <c:lvl>
                  <c:pt idx="0">
                    <c:v>10/1/2020 - 10/7/2020</c:v>
                  </c:pt>
                  <c:pt idx="3">
                    <c:v>10/8/2020 - 10/14/2020</c:v>
                  </c:pt>
                  <c:pt idx="6">
                    <c:v>10/15/2020 - 10/21/2020</c:v>
                  </c:pt>
                  <c:pt idx="9">
                    <c:v>10/22/2020 - 10/28/2020</c:v>
                  </c:pt>
                  <c:pt idx="12">
                    <c:v>10/29/2020 - 11/1/2020</c:v>
                  </c:pt>
                </c:lvl>
              </c:multiLvlStrCache>
            </c:multiLvlStrRef>
          </c:cat>
          <c:val>
            <c:numRef>
              <c:f>'Trend Analysis'!$B$14:$B$34</c:f>
              <c:numCache>
                <c:formatCode>General</c:formatCode>
                <c:ptCount val="15"/>
                <c:pt idx="0">
                  <c:v>475</c:v>
                </c:pt>
                <c:pt idx="1">
                  <c:v>93</c:v>
                </c:pt>
                <c:pt idx="2">
                  <c:v>90</c:v>
                </c:pt>
                <c:pt idx="3">
                  <c:v>433</c:v>
                </c:pt>
                <c:pt idx="4">
                  <c:v>98</c:v>
                </c:pt>
                <c:pt idx="5">
                  <c:v>93</c:v>
                </c:pt>
                <c:pt idx="6">
                  <c:v>479</c:v>
                </c:pt>
                <c:pt idx="7">
                  <c:v>81</c:v>
                </c:pt>
                <c:pt idx="8">
                  <c:v>100</c:v>
                </c:pt>
                <c:pt idx="9">
                  <c:v>458</c:v>
                </c:pt>
                <c:pt idx="10">
                  <c:v>89</c:v>
                </c:pt>
                <c:pt idx="11">
                  <c:v>99</c:v>
                </c:pt>
                <c:pt idx="12">
                  <c:v>133</c:v>
                </c:pt>
                <c:pt idx="13">
                  <c:v>28</c:v>
                </c:pt>
                <c:pt idx="14">
                  <c:v>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E17-4992-BFE6-3B93644C80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82280111"/>
        <c:axId val="1775175183"/>
      </c:lineChart>
      <c:catAx>
        <c:axId val="16822801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5175183"/>
        <c:crosses val="autoZero"/>
        <c:auto val="1"/>
        <c:lblAlgn val="ctr"/>
        <c:lblOffset val="100"/>
        <c:noMultiLvlLbl val="0"/>
      </c:catAx>
      <c:valAx>
        <c:axId val="1775175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22801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'Customer segmentation2'!$E$4:$E$11</cx:f>
        <cx:lvl ptCount="8">
          <cx:pt idx="0">California</cx:pt>
          <cx:pt idx="1">Texas</cx:pt>
          <cx:pt idx="2">Florida</cx:pt>
          <cx:pt idx="3">New York</cx:pt>
          <cx:pt idx="4">Virginia</cx:pt>
          <cx:pt idx="5">Ohio</cx:pt>
          <cx:pt idx="6">District of Columbia</cx:pt>
          <cx:pt idx="7">Pennsylvania</cx:pt>
        </cx:lvl>
      </cx:strDim>
      <cx:numDim type="val">
        <cx:f>'Customer segmentation2'!$F$4:$F$11</cx:f>
        <cx:lvl ptCount="8" formatCode="0%">
          <cx:pt idx="0">0.11017644021986699</cx:pt>
          <cx:pt idx="1">0.1083847064897203</cx:pt>
          <cx:pt idx="2">0.086063955783655749</cx:pt>
          <cx:pt idx="3">0.05423790579732151</cx:pt>
          <cx:pt idx="4">0.035348780710012448</cx:pt>
          <cx:pt idx="5">0.03522730723678217</cx:pt>
          <cx:pt idx="6">0.033648152084788482</cx:pt>
          <cx:pt idx="7">0.030884630568799538</cx:pt>
        </cx:lvl>
      </cx:numDim>
    </cx:data>
  </cx:chartData>
  <cx:chart>
    <cx:title pos="t" align="ctr" overlay="0">
      <cx:tx>
        <cx:txData>
          <cx:v>Top 10 States 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Top 10 States </a:t>
          </a:r>
        </a:p>
      </cx:txPr>
    </cx:title>
    <cx:plotArea>
      <cx:plotAreaRegion>
        <cx:series layoutId="funnel" uniqueId="{B485FA48-7741-4541-9154-CCE50C5DC7D3}">
          <cx:dataLabels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</cx:axis>
    </cx:plotArea>
  </cx:chart>
  <cx:spPr>
    <a:noFill/>
    <a:ln>
      <a:solidFill>
        <a:schemeClr val="tx1"/>
      </a:solidFill>
    </a:ln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C1EDA-AAA7-9DCA-7394-B0A2F97BF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020068-72D2-D7D7-0ED7-AAD0EC0BA0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67E1E-C2C7-FB4E-EA56-5CAB07430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B35D9-11B1-DCC5-4CC4-D0F940747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E9061-8ECC-6B96-F806-416806CF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4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17E2E-34DD-C086-20D0-2421D317A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DCF93D-F1A2-26B5-C2C3-0658B890D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C5A85-4F08-8121-C168-DF883B492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38230-825B-FD86-A9E3-25A6FB058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384CB-1884-B12B-F73E-76D8021D7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076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8918CA-B074-4277-CD44-457FAF33C3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EA88EA-BB59-9358-0410-FF087914E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35A4F-EE77-98F7-CD93-BA89AE99D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25A3C-6528-1E99-0BF2-4086FA5B5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CEEA9-6319-B60B-B342-6299A6F3B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056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CB3FD-01B6-C48B-09FC-1CAFC404B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2127F-4B64-5DD7-9D97-4A8650FE7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7AE67-2407-E959-83F6-D7BD73A65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9A4EB-064C-562E-4674-5B95D54A8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0E86F-3838-B504-0AA1-B47B0AD95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69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8DB0B-68E7-6EC5-7B88-08DC4D692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5BE5E0-52F9-8012-A933-F91DE7F64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36EE4-74C2-07C1-890C-DE661CE9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E0445-1E53-1279-FFFA-904A1ECAA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4A076-FCB0-2F6B-9F5D-40D071079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6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E72F9-F393-B935-A7D1-F233FF73C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5BF26-8BB6-2557-89AC-4846AC65A5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9A791-B859-34E3-332C-738CC6900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0F9C72-C033-5D67-0EB6-8F491CB3F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C1039-8591-60D0-5659-DD2110C94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37DC1B-4740-A119-502B-5944780B8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64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25000-76E1-0BB2-1989-679E7BD3F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CDA7C-951F-CDE8-3B6A-837DA352D3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841593-1C88-07AB-CFB1-1654F621D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A8EF1F-678B-7805-6630-AE2689AA83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BE1CA4-DC06-BAA9-8E9A-DF76237111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F9AB78-7041-1374-D8C1-DF2D1132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B9BB1B-E6CF-3B67-203B-3C2A5C5FD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7F2206-BA30-FAFA-1FCB-0349F157D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63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87D2F-B485-EFC8-8A7B-44A5F4B1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AC75F2-F594-7C09-DF27-705D4E662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7E1886-9785-F82D-114B-F216DFC72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ADFF67-DF8C-0A9A-DE54-220C5E48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185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9E2B27-78A8-CF14-9E9D-0AFBDCCBF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7A21DB-E5EB-FD97-FA36-C7602C990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3F4644-EE6D-87CA-11EA-848870A68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500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D924A-877A-4CEC-B24E-446DDDDAC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C0E0B-0965-1429-AB50-61B7618AEB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D0B588-EC33-7F76-0153-B4F858102B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BD68FB-2D3E-2F85-CF7A-49585AC90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941BA1-2CC7-4810-23A6-F02F48BF6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C655B-B8E8-056C-95B7-EFCF3211F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895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F26E-833B-B1E8-5663-6B139D673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D15734-8C3A-01A7-C292-79657EE026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4C1F13-E4FD-75A9-A116-6D3D2B0314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8B18E-D5BA-0AB8-1E3E-AD39B1486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05B02-699B-D20C-37E9-16DABF9F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0BA55-83B9-BB2E-8884-F8CF43984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265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05E819-0295-FA53-2FC1-54A228F80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21F8B4-06F3-65C5-9C56-57AF06C88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24B39-B0B9-DEBF-DFA4-0FFAA63ECE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18DF9-B52D-4147-8915-61095A7138B8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A5758-DB86-37DB-2569-8304F1AC6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94A5C-3909-FD02-E084-B2EB8D946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F9609-0338-4854-B51D-341BD3E10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542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76140-2588-8BDA-87E9-474858606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Customer Service Analysis </a:t>
            </a:r>
          </a:p>
        </p:txBody>
      </p:sp>
    </p:spTree>
    <p:extLst>
      <p:ext uri="{BB962C8B-B14F-4D97-AF65-F5344CB8AC3E}">
        <p14:creationId xmlns:p14="http://schemas.microsoft.com/office/powerpoint/2010/main" val="679299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3DAC4-C382-9119-F29B-92E37586A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Trend 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89BC59B-4029-444E-BADB-7E9DD38D62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8860038"/>
              </p:ext>
            </p:extLst>
          </p:nvPr>
        </p:nvGraphicFramePr>
        <p:xfrm>
          <a:off x="3634967" y="1537282"/>
          <a:ext cx="455295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39006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7594-5135-75C3-4D69-BD7450C8F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Of Improvement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83D36-BFA7-7E75-B5F6-C8C241D5F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sz="1600" dirty="0"/>
              <a:t>Negative , very negative  -&gt; Positive.</a:t>
            </a:r>
          </a:p>
          <a:p>
            <a:pPr marL="514350" indent="-514350">
              <a:buAutoNum type="arabicParenR"/>
            </a:pPr>
            <a:r>
              <a:rPr lang="en-US" sz="1600" dirty="0"/>
              <a:t>More focus should be on “Call Center” channel.</a:t>
            </a:r>
          </a:p>
          <a:p>
            <a:pPr marL="514350" indent="-514350">
              <a:buAutoNum type="arabicParenR"/>
            </a:pPr>
            <a:r>
              <a:rPr lang="en-US" sz="1600" dirty="0"/>
              <a:t>“Los Angeles” and  “Baltimore” Call center need more attention.</a:t>
            </a:r>
          </a:p>
          <a:p>
            <a:pPr marL="514350" indent="-514350">
              <a:buAutoNum type="arabicParenR"/>
            </a:pPr>
            <a:r>
              <a:rPr lang="en-US" sz="1600" dirty="0"/>
              <a:t>Need to find out a way to improve customer service for “Billing” related queries. Like give intensive training to employees specifically for Billing Related Queries.</a:t>
            </a:r>
          </a:p>
          <a:p>
            <a:pPr marL="0" indent="0">
              <a:buNone/>
            </a:pPr>
            <a:r>
              <a:rPr lang="en-US" sz="1600" dirty="0"/>
              <a:t>5) Focusing on top 10 states can increase  efficiency by 50%</a:t>
            </a:r>
          </a:p>
          <a:p>
            <a:pPr marL="0" indent="0">
              <a:buNone/>
            </a:pPr>
            <a:r>
              <a:rPr lang="en-US" sz="1600" dirty="0"/>
              <a:t>6) Record new Features like “Employees/call center”, “employee working  Hours”, “Employee Proficiency” .</a:t>
            </a:r>
          </a:p>
          <a:p>
            <a:pPr marL="0" indent="0">
              <a:buNone/>
            </a:pPr>
            <a:r>
              <a:rPr lang="en-US" sz="1600" dirty="0"/>
              <a:t>7) Understand the reason why most customers are not filling CSAT score?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arenR"/>
            </a:pPr>
            <a:endParaRPr lang="en-US" dirty="0"/>
          </a:p>
          <a:p>
            <a:pPr marL="514350" indent="-514350">
              <a:buAutoNum type="arabi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155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CC77D-2649-E576-C961-5644B26BD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9EB61-CEA6-4D21-4A02-4050D8198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810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7D4A-9C26-AF85-7CDB-FA4FD878F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3997F-ECFE-A4A1-F247-D2FB440B1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The Data set has 12 features </a:t>
            </a:r>
            <a:br>
              <a:rPr lang="en-US" dirty="0"/>
            </a:br>
            <a:endParaRPr lang="en-US" sz="1800" b="0" i="0" u="none" strike="noStrike" baseline="0" dirty="0">
              <a:solidFill>
                <a:srgbClr val="000000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FF0000"/>
                </a:solidFill>
              </a:rPr>
              <a:t>Id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FF0000"/>
                </a:solidFill>
              </a:rPr>
              <a:t> customer name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000000"/>
                </a:solidFill>
              </a:rPr>
              <a:t> sentiment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000000"/>
                </a:solidFill>
              </a:rPr>
              <a:t> csat_score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000000"/>
                </a:solidFill>
              </a:rPr>
              <a:t> call_timestamp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000000"/>
                </a:solidFill>
              </a:rPr>
              <a:t>reason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000000"/>
                </a:solidFill>
              </a:rPr>
              <a:t> city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000000"/>
                </a:solidFill>
              </a:rPr>
              <a:t> state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000000"/>
                </a:solidFill>
              </a:rPr>
              <a:t> channel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000000"/>
                </a:solidFill>
              </a:rPr>
              <a:t> </a:t>
            </a:r>
            <a:r>
              <a:rPr lang="en-US" sz="1000" b="1" i="0" u="none" strike="noStrike" baseline="0" dirty="0" err="1">
                <a:solidFill>
                  <a:srgbClr val="000000"/>
                </a:solidFill>
              </a:rPr>
              <a:t>response_time</a:t>
            </a:r>
            <a:endParaRPr lang="en-US" sz="1000" b="1" i="0" u="none" strike="noStrike" baseline="0" dirty="0">
              <a:solidFill>
                <a:srgbClr val="000000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000000"/>
                </a:solidFill>
              </a:rPr>
              <a:t> call duration in minutes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000" b="1" i="0" u="none" strike="noStrike" baseline="0" dirty="0">
                <a:solidFill>
                  <a:srgbClr val="000000"/>
                </a:solidFill>
              </a:rPr>
              <a:t> </a:t>
            </a:r>
            <a:r>
              <a:rPr lang="en-US" sz="1000" b="1" i="0" u="none" strike="noStrike" baseline="0" dirty="0" err="1">
                <a:solidFill>
                  <a:srgbClr val="000000"/>
                </a:solidFill>
              </a:rPr>
              <a:t>call_center</a:t>
            </a:r>
            <a:endParaRPr lang="en-US" sz="1000" b="1" i="0" u="none" strike="noStrike" baseline="0" dirty="0">
              <a:solidFill>
                <a:srgbClr val="000000"/>
              </a:solidFill>
            </a:endParaRPr>
          </a:p>
          <a:p>
            <a:pPr marL="0" indent="0" algn="l">
              <a:buNone/>
            </a:pPr>
            <a:endParaRPr lang="en-US" sz="1800" b="0" i="0" u="none" strike="noStrike" baseline="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800" b="0" i="0" u="none" strike="noStrike" baseline="0" dirty="0">
              <a:solidFill>
                <a:srgbClr val="000000"/>
              </a:solidFill>
            </a:endParaRPr>
          </a:p>
          <a:p>
            <a:pPr marL="342900" indent="-342900">
              <a:buAutoNum type="arabicParenR"/>
            </a:pPr>
            <a:endParaRPr lang="en-US" sz="1800" b="0" i="0" u="none" strike="noStrike" baseline="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794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3663F-BA40-39C7-79F0-263D1369E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Data Understanding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0D0A8-ED3F-B810-687B-B26A618615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1200" dirty="0"/>
              <a:t>It is of customer service data that consists of 12 features, for the month of October 2022 .</a:t>
            </a:r>
          </a:p>
          <a:p>
            <a:pPr>
              <a:buFont typeface="+mj-lt"/>
              <a:buAutoNum type="arabicPeriod"/>
            </a:pPr>
            <a:r>
              <a:rPr lang="en-US" sz="1200" dirty="0"/>
              <a:t> Raw data has </a:t>
            </a:r>
            <a:r>
              <a:rPr lang="en-US" sz="1200" b="1" dirty="0"/>
              <a:t>32942</a:t>
            </a:r>
            <a:r>
              <a:rPr lang="en-US" sz="1200" dirty="0"/>
              <a:t> number of rows .</a:t>
            </a:r>
          </a:p>
          <a:p>
            <a:pPr>
              <a:buFont typeface="+mj-lt"/>
              <a:buAutoNum type="arabicPeriod"/>
            </a:pPr>
            <a:r>
              <a:rPr lang="en-US" sz="1200" dirty="0"/>
              <a:t> The data is for USA which has </a:t>
            </a:r>
            <a:r>
              <a:rPr lang="en-US" sz="1200" b="1" dirty="0"/>
              <a:t>51 states , 461 cities and 4 call centers.</a:t>
            </a:r>
          </a:p>
          <a:p>
            <a:pPr>
              <a:buFont typeface="+mj-lt"/>
              <a:buAutoNum type="arabicPeriod"/>
            </a:pPr>
            <a:r>
              <a:rPr lang="en-US" sz="1200" dirty="0"/>
              <a:t> Count of all the rows </a:t>
            </a:r>
            <a:r>
              <a:rPr lang="en-US" sz="1200" b="1" dirty="0"/>
              <a:t>after removing duplicates </a:t>
            </a:r>
            <a:r>
              <a:rPr lang="en-US" sz="1200" dirty="0"/>
              <a:t>= </a:t>
            </a:r>
            <a:r>
              <a:rPr lang="en-US" sz="1200" b="1" dirty="0"/>
              <a:t>32930</a:t>
            </a:r>
          </a:p>
          <a:p>
            <a:pPr marL="0" indent="0"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17617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EDA02-E159-9A73-A7A1-A9AE1CA7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Business Objective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DE5A7-D594-3BF9-31FE-3F47DC564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enhance customer experience</a:t>
            </a:r>
          </a:p>
          <a:p>
            <a:r>
              <a:rPr lang="en-US" dirty="0"/>
              <a:t>Opportunities to improve</a:t>
            </a:r>
          </a:p>
        </p:txBody>
      </p:sp>
    </p:spTree>
    <p:extLst>
      <p:ext uri="{BB962C8B-B14F-4D97-AF65-F5344CB8AC3E}">
        <p14:creationId xmlns:p14="http://schemas.microsoft.com/office/powerpoint/2010/main" val="2244097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8A8EB-C73A-72AB-9311-1C06FE2D1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F2481-6401-6782-9DDC-A2113D31A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Symbol" panose="05050102010706020507" pitchFamily="18" charset="2"/>
            </a:endParaRPr>
          </a:p>
          <a:p>
            <a:pPr marL="0" indent="0">
              <a:buNone/>
            </a:pPr>
            <a:r>
              <a:rPr lang="en-US" sz="18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1) Customer Sentiment Analysis: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Perform sentiment analysis on customer interactions</a:t>
            </a:r>
            <a:r>
              <a:rPr lang="en-US" sz="180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. </a:t>
            </a:r>
            <a:r>
              <a:rPr lang="en-US" sz="1800" i="0" u="none" strike="noStrike" baseline="0" dirty="0">
                <a:solidFill>
                  <a:srgbClr val="FF0000"/>
                </a:solidFill>
                <a:latin typeface="Roboto" panose="02000000000000000000" pitchFamily="2" charset="0"/>
              </a:rPr>
              <a:t>Identify    positive, negative, and neutral sentiments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expressed by customers to understand overall satisfaction levels. </a:t>
            </a:r>
          </a:p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2)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Root Cause Analysis: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Investigate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Roboto" panose="02000000000000000000" pitchFamily="2" charset="0"/>
              </a:rPr>
              <a:t>common customer complaints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.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Roboto" panose="02000000000000000000" pitchFamily="2" charset="0"/>
              </a:rPr>
              <a:t>Pinpoint recurring problems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to address them proactively and prevent future escalations. </a:t>
            </a:r>
          </a:p>
          <a:p>
            <a:pPr marL="0" indent="0">
              <a:buNone/>
            </a:pPr>
            <a:r>
              <a:rPr lang="en-US" sz="18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3)Service Response Time Analysis: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Roboto" panose="02000000000000000000" pitchFamily="2" charset="0"/>
              </a:rPr>
              <a:t>Analyze response times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for customer queries and support requests to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Roboto" panose="02000000000000000000" pitchFamily="2" charset="0"/>
              </a:rPr>
              <a:t>assess the efficiency of the customer service team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. </a:t>
            </a:r>
          </a:p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4)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Customer Segmentation: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Roboto" panose="02000000000000000000" pitchFamily="2" charset="0"/>
              </a:rPr>
              <a:t>Segment customers based on their demographics, behavior, and preferences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. Understand different customer segments' needs and pain points to tailor services and communications accordingly. </a:t>
            </a:r>
          </a:p>
          <a:p>
            <a:pPr marL="0" indent="0">
              <a:buNone/>
            </a:pPr>
            <a:r>
              <a:rPr lang="en-US" sz="18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5) Trends and Patterns Identification: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Roboto" panose="02000000000000000000" pitchFamily="2" charset="0"/>
              </a:rPr>
              <a:t>Identify patterns and trends in customer service data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to uncover opportunities for process improvements and innovative service offerings.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958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5F830-54C0-9264-25F0-0D591FDA8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0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1)</a:t>
            </a:r>
            <a:r>
              <a:rPr lang="en-US" sz="44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Customer Sentiment Analysis</a:t>
            </a:r>
            <a:endParaRPr lang="en-US" sz="2000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4725D2D-854D-75D3-D478-7F2984D016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9512365"/>
              </p:ext>
            </p:extLst>
          </p:nvPr>
        </p:nvGraphicFramePr>
        <p:xfrm>
          <a:off x="764797" y="1446885"/>
          <a:ext cx="3480032" cy="2218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88BE13B-29ED-2395-C703-BEF75B93642A}"/>
              </a:ext>
            </a:extLst>
          </p:cNvPr>
          <p:cNvSpPr txBox="1"/>
          <p:nvPr/>
        </p:nvSpPr>
        <p:spPr>
          <a:xfrm>
            <a:off x="914399" y="5041783"/>
            <a:ext cx="9085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Focusing on Converting Very negative, Negative, Neutral sentiments to Positive sentiments.</a:t>
            </a:r>
          </a:p>
          <a:p>
            <a:pPr marL="342900" indent="-342900">
              <a:buAutoNum type="arabicParenR"/>
            </a:pPr>
            <a:r>
              <a:rPr lang="en-US" dirty="0">
                <a:solidFill>
                  <a:srgbClr val="FF0000"/>
                </a:solidFill>
              </a:rPr>
              <a:t>Very Negative + Negative</a:t>
            </a:r>
            <a:r>
              <a:rPr lang="en-US" dirty="0"/>
              <a:t> = </a:t>
            </a:r>
            <a:r>
              <a:rPr lang="en-US" dirty="0">
                <a:solidFill>
                  <a:srgbClr val="FF0000"/>
                </a:solidFill>
              </a:rPr>
              <a:t>51.88%</a:t>
            </a:r>
          </a:p>
          <a:p>
            <a:pPr marL="342900" indent="-342900">
              <a:buAutoNum type="arabicParenR"/>
            </a:pPr>
            <a:r>
              <a:rPr lang="en-US" dirty="0">
                <a:solidFill>
                  <a:srgbClr val="FF0000"/>
                </a:solidFill>
              </a:rPr>
              <a:t>Los Angeles </a:t>
            </a:r>
            <a:r>
              <a:rPr lang="en-US" dirty="0"/>
              <a:t>and </a:t>
            </a:r>
            <a:r>
              <a:rPr lang="en-US" dirty="0">
                <a:solidFill>
                  <a:srgbClr val="FF0000"/>
                </a:solidFill>
              </a:rPr>
              <a:t>Baltimore </a:t>
            </a:r>
            <a:r>
              <a:rPr lang="en-US" dirty="0"/>
              <a:t>has </a:t>
            </a:r>
            <a:r>
              <a:rPr lang="en-US" dirty="0">
                <a:solidFill>
                  <a:srgbClr val="FF0000"/>
                </a:solidFill>
              </a:rPr>
              <a:t>14%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11 % </a:t>
            </a:r>
            <a:r>
              <a:rPr lang="en-US" dirty="0"/>
              <a:t>of </a:t>
            </a:r>
            <a:r>
              <a:rPr lang="en-US" dirty="0">
                <a:solidFill>
                  <a:srgbClr val="FF0000"/>
                </a:solidFill>
              </a:rPr>
              <a:t>Negative Sentiment</a:t>
            </a:r>
            <a:r>
              <a:rPr lang="en-US" dirty="0"/>
              <a:t> which adds up to </a:t>
            </a:r>
            <a:r>
              <a:rPr lang="en-US" dirty="0">
                <a:solidFill>
                  <a:srgbClr val="FF0000"/>
                </a:solidFill>
              </a:rPr>
              <a:t>25%</a:t>
            </a:r>
            <a:r>
              <a:rPr lang="en-US" dirty="0"/>
              <a:t> of total sentiments.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891CB4BF-5350-CD8B-37E7-80DAE4573B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1242579"/>
              </p:ext>
            </p:extLst>
          </p:nvPr>
        </p:nvGraphicFramePr>
        <p:xfrm>
          <a:off x="8494813" y="1446885"/>
          <a:ext cx="3009725" cy="3162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1E75991-0B87-9038-4A88-9E1A4C8AD5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7927475"/>
              </p:ext>
            </p:extLst>
          </p:nvPr>
        </p:nvGraphicFramePr>
        <p:xfrm>
          <a:off x="4487540" y="1446885"/>
          <a:ext cx="3764561" cy="2218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51861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B1CB4-E8F3-6FE5-2C66-82ACADB98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8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Root Cause Analysis</a:t>
            </a:r>
            <a:endParaRPr lang="en-US" sz="180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A55FC27-6B94-6881-CE54-3B861E4775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3190105"/>
              </p:ext>
            </p:extLst>
          </p:nvPr>
        </p:nvGraphicFramePr>
        <p:xfrm>
          <a:off x="2027691" y="1283725"/>
          <a:ext cx="3733800" cy="2391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D350337-F487-6648-B5C4-A70DAB2DEB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4145158"/>
              </p:ext>
            </p:extLst>
          </p:nvPr>
        </p:nvGraphicFramePr>
        <p:xfrm>
          <a:off x="5761491" y="1283725"/>
          <a:ext cx="3985470" cy="2391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D58D45D-ABE2-548D-21E4-CD4C1864BE36}"/>
              </a:ext>
            </a:extLst>
          </p:cNvPr>
          <p:cNvSpPr txBox="1"/>
          <p:nvPr/>
        </p:nvSpPr>
        <p:spPr>
          <a:xfrm>
            <a:off x="703976" y="4269996"/>
            <a:ext cx="8238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Customers have most of the issues with </a:t>
            </a:r>
            <a:r>
              <a:rPr lang="en-US" dirty="0">
                <a:solidFill>
                  <a:srgbClr val="FF0000"/>
                </a:solidFill>
              </a:rPr>
              <a:t>BILLING</a:t>
            </a:r>
          </a:p>
          <a:p>
            <a:r>
              <a:rPr lang="en-US" dirty="0"/>
              <a:t>2)   </a:t>
            </a:r>
            <a:r>
              <a:rPr lang="en-US" dirty="0">
                <a:solidFill>
                  <a:srgbClr val="FF0000"/>
                </a:solidFill>
              </a:rPr>
              <a:t>Los Angeles/Baltimore </a:t>
            </a:r>
            <a:r>
              <a:rPr lang="en-US" dirty="0"/>
              <a:t>are the most effected Call Centers</a:t>
            </a:r>
          </a:p>
        </p:txBody>
      </p:sp>
    </p:spTree>
    <p:extLst>
      <p:ext uri="{BB962C8B-B14F-4D97-AF65-F5344CB8AC3E}">
        <p14:creationId xmlns:p14="http://schemas.microsoft.com/office/powerpoint/2010/main" val="1473092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DD977-0BB8-3FCE-5AC6-DF440360D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0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Service Response Time Analysis</a:t>
            </a:r>
            <a:endParaRPr lang="en-US" sz="200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5618DA6-029E-5018-5C36-6524783C9ED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68027906"/>
              </p:ext>
            </p:extLst>
          </p:nvPr>
        </p:nvGraphicFramePr>
        <p:xfrm>
          <a:off x="1198228" y="122902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4E08C57-6FA3-76A6-DDDD-3C6858D364A9}"/>
              </a:ext>
            </a:extLst>
          </p:cNvPr>
          <p:cNvSpPr txBox="1"/>
          <p:nvPr/>
        </p:nvSpPr>
        <p:spPr>
          <a:xfrm>
            <a:off x="477472" y="4797980"/>
            <a:ext cx="113426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R"/>
            </a:pPr>
            <a:r>
              <a:rPr lang="en-US" sz="1200" dirty="0"/>
              <a:t>Even if there is </a:t>
            </a:r>
            <a:r>
              <a:rPr lang="en-US" sz="1200" dirty="0">
                <a:solidFill>
                  <a:srgbClr val="FF0000"/>
                </a:solidFill>
              </a:rPr>
              <a:t>only 12 % Above SLA  </a:t>
            </a:r>
            <a:r>
              <a:rPr lang="en-US" sz="1200" dirty="0"/>
              <a:t>as Response time still the Customers are not satisfied with the customer service.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2) Will have to find why this is happening and what can be done </a:t>
            </a:r>
            <a:br>
              <a:rPr lang="en-US" sz="1200" dirty="0"/>
            </a:br>
            <a:r>
              <a:rPr lang="en-US" sz="1200" dirty="0"/>
              <a:t>     Can it be </a:t>
            </a:r>
            <a:r>
              <a:rPr lang="en-US" sz="1200" dirty="0">
                <a:solidFill>
                  <a:srgbClr val="FF0000"/>
                </a:solidFill>
              </a:rPr>
              <a:t>employee behavior with customer</a:t>
            </a:r>
            <a:r>
              <a:rPr lang="en-US" sz="1200" dirty="0"/>
              <a:t>?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3) </a:t>
            </a:r>
            <a:r>
              <a:rPr lang="en-US" sz="1200" dirty="0">
                <a:solidFill>
                  <a:srgbClr val="FF0000"/>
                </a:solidFill>
              </a:rPr>
              <a:t>Los Angeles/Baltimore</a:t>
            </a:r>
            <a:r>
              <a:rPr lang="en-US" sz="1200" dirty="0"/>
              <a:t> employees are working in </a:t>
            </a:r>
            <a:r>
              <a:rPr lang="en-US" sz="1200" dirty="0">
                <a:solidFill>
                  <a:srgbClr val="FF0000"/>
                </a:solidFill>
              </a:rPr>
              <a:t>pressure</a:t>
            </a:r>
            <a:r>
              <a:rPr lang="en-US" sz="1200" dirty="0"/>
              <a:t> </a:t>
            </a:r>
          </a:p>
          <a:p>
            <a:br>
              <a:rPr lang="en-US" sz="1200" dirty="0"/>
            </a:br>
            <a:r>
              <a:rPr lang="en-US" sz="1200" dirty="0"/>
              <a:t>call duration in days for LA = 5732/24 = 240 days , Baltimore=4579/24= 190 days, So in order to know exact work time for each employee we will need the data for number of employees for each call center </a:t>
            </a:r>
          </a:p>
          <a:p>
            <a:endParaRPr lang="en-US" sz="1200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BACD375-1F25-43B2-70A1-FC337669CE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7379768"/>
              </p:ext>
            </p:extLst>
          </p:nvPr>
        </p:nvGraphicFramePr>
        <p:xfrm>
          <a:off x="6816056" y="1229023"/>
          <a:ext cx="3933737" cy="2743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33514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A479B-95CB-EBF0-2E67-11E2DBEB1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000" b="1" i="0" u="none" strike="noStrike" baseline="0" dirty="0">
                <a:solidFill>
                  <a:srgbClr val="000000"/>
                </a:solidFill>
                <a:latin typeface="Roboto" panose="02000000000000000000" pitchFamily="2" charset="0"/>
              </a:rPr>
              <a:t>Customer Segmentation</a:t>
            </a:r>
            <a:endParaRPr lang="en-US" sz="2000" dirty="0"/>
          </a:p>
        </p:txBody>
      </p:sp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941A292E-1533-BEF7-217D-118E66D32C7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053067520"/>
                  </p:ext>
                </p:extLst>
              </p:nvPr>
            </p:nvGraphicFramePr>
            <p:xfrm>
              <a:off x="1855365" y="2295963"/>
              <a:ext cx="3161251" cy="1896751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941A292E-1533-BEF7-217D-118E66D32C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5365" y="2295963"/>
                <a:ext cx="3161251" cy="189675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A7E8EEEE-F089-FF36-CBE2-55C9FE65943E}"/>
              </a:ext>
            </a:extLst>
          </p:cNvPr>
          <p:cNvSpPr txBox="1"/>
          <p:nvPr/>
        </p:nvSpPr>
        <p:spPr>
          <a:xfrm>
            <a:off x="471182" y="4546833"/>
            <a:ext cx="7330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1400" dirty="0">
                <a:solidFill>
                  <a:srgbClr val="FF0000"/>
                </a:solidFill>
              </a:rPr>
              <a:t>49%</a:t>
            </a:r>
            <a:r>
              <a:rPr lang="en-US" sz="1400" dirty="0"/>
              <a:t> of the data is from these top 10 states</a:t>
            </a:r>
          </a:p>
          <a:p>
            <a:r>
              <a:rPr lang="en-US" sz="1400" dirty="0"/>
              <a:t>2)  Almost  </a:t>
            </a:r>
            <a:r>
              <a:rPr lang="en-US" sz="1400" dirty="0">
                <a:solidFill>
                  <a:srgbClr val="FF0000"/>
                </a:solidFill>
              </a:rPr>
              <a:t>57.37%  prefer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FF0000"/>
                </a:solidFill>
              </a:rPr>
              <a:t>Call-center and Chat bot </a:t>
            </a:r>
            <a:r>
              <a:rPr lang="en-US" sz="1400" dirty="0"/>
              <a:t>to solve their queries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9C9759-910A-C466-2DC0-945C5B731920}"/>
              </a:ext>
            </a:extLst>
          </p:cNvPr>
          <p:cNvSpPr txBox="1"/>
          <p:nvPr/>
        </p:nvSpPr>
        <p:spPr>
          <a:xfrm>
            <a:off x="1855365" y="1857304"/>
            <a:ext cx="2288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Demography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69C608D-8082-3DF8-A85F-361999171C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3768315"/>
              </p:ext>
            </p:extLst>
          </p:nvPr>
        </p:nvGraphicFramePr>
        <p:xfrm>
          <a:off x="6687424" y="2298800"/>
          <a:ext cx="3161252" cy="18967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949551D-247E-ED95-058C-4C88DCF7EA1F}"/>
              </a:ext>
            </a:extLst>
          </p:cNvPr>
          <p:cNvSpPr txBox="1"/>
          <p:nvPr/>
        </p:nvSpPr>
        <p:spPr>
          <a:xfrm>
            <a:off x="6601436" y="1857304"/>
            <a:ext cx="169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Preferences</a:t>
            </a:r>
          </a:p>
        </p:txBody>
      </p:sp>
    </p:spTree>
    <p:extLst>
      <p:ext uri="{BB962C8B-B14F-4D97-AF65-F5344CB8AC3E}">
        <p14:creationId xmlns:p14="http://schemas.microsoft.com/office/powerpoint/2010/main" val="234567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2007 - 2010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 2007 - 2010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584</TotalTime>
  <Words>613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Roboto</vt:lpstr>
      <vt:lpstr>Symbol</vt:lpstr>
      <vt:lpstr>Office Theme</vt:lpstr>
      <vt:lpstr>Customer Service Analysis </vt:lpstr>
      <vt:lpstr>Dataset</vt:lpstr>
      <vt:lpstr>Data Understanding</vt:lpstr>
      <vt:lpstr>Business Objective </vt:lpstr>
      <vt:lpstr>Goals</vt:lpstr>
      <vt:lpstr>1) Customer Sentiment Analysis</vt:lpstr>
      <vt:lpstr>Root Cause Analysis</vt:lpstr>
      <vt:lpstr>Service Response Time Analysis</vt:lpstr>
      <vt:lpstr>Customer Segmentation</vt:lpstr>
      <vt:lpstr>Trend </vt:lpstr>
      <vt:lpstr>Area Of Improvement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Service Analysis</dc:title>
  <dc:creator>amar kothare</dc:creator>
  <cp:lastModifiedBy>amar kothare</cp:lastModifiedBy>
  <cp:revision>36</cp:revision>
  <dcterms:created xsi:type="dcterms:W3CDTF">2023-09-02T05:43:48Z</dcterms:created>
  <dcterms:modified xsi:type="dcterms:W3CDTF">2023-09-03T10:23:47Z</dcterms:modified>
</cp:coreProperties>
</file>

<file path=docProps/thumbnail.jpeg>
</file>